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81" r:id="rId3"/>
    <p:sldId id="258" r:id="rId4"/>
    <p:sldId id="259" r:id="rId5"/>
    <p:sldId id="260" r:id="rId6"/>
    <p:sldId id="264" r:id="rId7"/>
    <p:sldId id="263" r:id="rId8"/>
    <p:sldId id="266" r:id="rId9"/>
    <p:sldId id="257" r:id="rId10"/>
    <p:sldId id="261"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23330"/>
    <a:srgbClr val="F0DB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442" autoAdjust="0"/>
  </p:normalViewPr>
  <p:slideViewPr>
    <p:cSldViewPr snapToGrid="0">
      <p:cViewPr varScale="1">
        <p:scale>
          <a:sx n="95" d="100"/>
          <a:sy n="95" d="100"/>
        </p:scale>
        <p:origin x="11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706A-5FAA-4C04-8939-23804B6726D2}" type="datetimeFigureOut">
              <a:rPr lang="en-US" smtClean="0"/>
              <a:t>5/28/2020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21410-B1E3-41C9-9357-7B2FA52289E0}" type="slidenum">
              <a:rPr lang="en-US" smtClean="0"/>
              <a:t>‹#›</a:t>
            </a:fld>
            <a:endParaRPr lang="en-US"/>
          </a:p>
        </p:txBody>
      </p:sp>
    </p:spTree>
    <p:extLst>
      <p:ext uri="{BB962C8B-B14F-4D97-AF65-F5344CB8AC3E}">
        <p14:creationId xmlns:p14="http://schemas.microsoft.com/office/powerpoint/2010/main" val="178756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by asking the question – </a:t>
            </a:r>
            <a:r>
              <a:rPr lang="en-US" i="1" dirty="0" smtClean="0"/>
              <a:t>what is JavaScript?</a:t>
            </a:r>
          </a:p>
          <a:p>
            <a:endParaRPr lang="en-US" dirty="0" smtClean="0"/>
          </a:p>
          <a:p>
            <a:r>
              <a:rPr lang="en-US" dirty="0" smtClean="0"/>
              <a:t>Explain that JavaScript is the </a:t>
            </a:r>
            <a:r>
              <a:rPr lang="en-US" b="1" dirty="0" smtClean="0"/>
              <a:t>programming</a:t>
            </a:r>
            <a:r>
              <a:rPr lang="en-US" b="1" baseline="0" dirty="0" smtClean="0"/>
              <a:t> language</a:t>
            </a:r>
            <a:r>
              <a:rPr lang="en-US" b="0" baseline="0" dirty="0" smtClean="0"/>
              <a:t> of the web. Almost every modern website uses some JavaScript, so most of the students have probably interacted with it whether they know it or not.</a:t>
            </a:r>
          </a:p>
          <a:p>
            <a:endParaRPr lang="en-US" b="0" baseline="0" dirty="0" smtClean="0"/>
          </a:p>
          <a:p>
            <a:r>
              <a:rPr lang="en-US" b="0" baseline="0" dirty="0" smtClean="0"/>
              <a:t>JavaScript is what makes websites </a:t>
            </a:r>
            <a:r>
              <a:rPr lang="en-US" b="1" baseline="0" dirty="0" smtClean="0"/>
              <a:t>interactive</a:t>
            </a:r>
            <a:r>
              <a:rPr lang="en-US" b="0" baseline="0" dirty="0" smtClean="0"/>
              <a:t>.</a:t>
            </a:r>
          </a:p>
          <a:p>
            <a:endParaRPr lang="en-US" b="0" baseline="0" dirty="0" smtClean="0"/>
          </a:p>
          <a:p>
            <a:r>
              <a:rPr lang="en-US" b="0" baseline="0" dirty="0" smtClean="0"/>
              <a:t>There are a bunch of things JavaScript can do!</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a:t>
            </a:fld>
            <a:endParaRPr lang="en-US"/>
          </a:p>
        </p:txBody>
      </p:sp>
    </p:spTree>
    <p:extLst>
      <p:ext uri="{BB962C8B-B14F-4D97-AF65-F5344CB8AC3E}">
        <p14:creationId xmlns:p14="http://schemas.microsoft.com/office/powerpoint/2010/main" val="406024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baseline="0" dirty="0" smtClean="0"/>
              <a:t>Defining</a:t>
            </a:r>
            <a:r>
              <a:rPr lang="en-US" b="0" i="0" baseline="0" dirty="0" smtClean="0"/>
              <a:t> a function allows a developer to specify what will happen when the function is called. For example, when the user clicks the button, it will execute this code. This code will only execute if it is called. Because the </a:t>
            </a:r>
            <a:r>
              <a:rPr lang="en-US" b="1" i="0" baseline="0" dirty="0" err="1" smtClean="0"/>
              <a:t>onclick</a:t>
            </a:r>
            <a:r>
              <a:rPr lang="en-US" b="0" i="0" baseline="0" dirty="0" smtClean="0"/>
              <a:t> on the button is set to </a:t>
            </a:r>
            <a:r>
              <a:rPr lang="en-US" b="1" i="0" baseline="0" dirty="0" err="1" smtClean="0"/>
              <a:t>startQuiz</a:t>
            </a:r>
            <a:r>
              <a:rPr lang="en-US" b="1" i="0" baseline="0" dirty="0" smtClean="0"/>
              <a:t>()</a:t>
            </a:r>
            <a:r>
              <a:rPr lang="en-US" b="0" i="0" baseline="0" dirty="0" smtClean="0"/>
              <a:t>, it will run this code and use the </a:t>
            </a:r>
            <a:r>
              <a:rPr lang="en-US" b="1" i="0" baseline="0" dirty="0" smtClean="0"/>
              <a:t>alert</a:t>
            </a:r>
            <a:r>
              <a:rPr lang="en-US" b="0" i="0" baseline="0" dirty="0" smtClean="0"/>
              <a:t> to show a message to the user.</a:t>
            </a:r>
          </a:p>
          <a:p>
            <a:endParaRPr lang="en-US" b="0" i="0" baseline="0" dirty="0" smtClean="0"/>
          </a:p>
          <a:p>
            <a:r>
              <a:rPr lang="en-US" b="0" i="0" baseline="0" dirty="0" smtClean="0"/>
              <a:t>&lt;click&gt;</a:t>
            </a:r>
            <a:br>
              <a:rPr lang="en-US" b="0" i="0" baseline="0" dirty="0" smtClean="0"/>
            </a:br>
            <a:r>
              <a:rPr lang="en-US" b="0" i="0" baseline="0" dirty="0" smtClean="0"/>
              <a:t/>
            </a:r>
            <a:br>
              <a:rPr lang="en-US" b="0" i="0" baseline="0" dirty="0" smtClean="0"/>
            </a:br>
            <a:r>
              <a:rPr lang="en-US" b="0" i="0" baseline="0" dirty="0" smtClean="0"/>
              <a:t>This is like teaching your dog a trick. It knows what to do when you say to start the quiz!</a:t>
            </a:r>
            <a:endParaRPr lang="en-US" b="0" i="1" baseline="0" dirty="0" smtClean="0"/>
          </a:p>
          <a:p>
            <a:endParaRPr lang="en-US" b="0" i="0" baseline="0" dirty="0" smtClean="0"/>
          </a:p>
          <a:p>
            <a:r>
              <a:rPr lang="en-US" b="0" i="1" baseline="0" dirty="0" smtClean="0"/>
              <a:t>NOTE: Open the Emoji Keyboard on Windows by holding the Windows key and then pressing the colon key</a:t>
            </a:r>
            <a:endParaRPr lang="en-US" i="1" dirty="0"/>
          </a:p>
        </p:txBody>
      </p:sp>
      <p:sp>
        <p:nvSpPr>
          <p:cNvPr id="4" name="Slide Number Placeholder 3"/>
          <p:cNvSpPr>
            <a:spLocks noGrp="1"/>
          </p:cNvSpPr>
          <p:nvPr>
            <p:ph type="sldNum" sz="quarter" idx="10"/>
          </p:nvPr>
        </p:nvSpPr>
        <p:spPr/>
        <p:txBody>
          <a:bodyPr/>
          <a:lstStyle/>
          <a:p>
            <a:fld id="{A5621410-B1E3-41C9-9357-7B2FA52289E0}" type="slidenum">
              <a:rPr lang="en-US" smtClean="0"/>
              <a:t>11</a:t>
            </a:fld>
            <a:endParaRPr lang="en-US"/>
          </a:p>
        </p:txBody>
      </p:sp>
    </p:spTree>
    <p:extLst>
      <p:ext uri="{BB962C8B-B14F-4D97-AF65-F5344CB8AC3E}">
        <p14:creationId xmlns:p14="http://schemas.microsoft.com/office/powerpoint/2010/main" val="2044916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Think of a computer’s memory as a giant warehouse. If memory is a giant warehouse...</a:t>
            </a:r>
          </a:p>
          <a:p>
            <a:r>
              <a:rPr lang="en-US" sz="1200" b="0" i="0" kern="1200" dirty="0" smtClean="0">
                <a:solidFill>
                  <a:schemeClr val="tx1"/>
                </a:solidFill>
                <a:effectLst/>
                <a:latin typeface="+mn-lt"/>
                <a:ea typeface="+mn-ea"/>
                <a:cs typeface="+mn-cs"/>
              </a:rPr>
              <a:t>…then a </a:t>
            </a:r>
            <a:r>
              <a:rPr lang="en-US" sz="1200" b="0" i="1" kern="1200" dirty="0" smtClean="0">
                <a:solidFill>
                  <a:schemeClr val="tx1"/>
                </a:solidFill>
                <a:effectLst/>
                <a:latin typeface="+mn-lt"/>
                <a:ea typeface="+mn-ea"/>
                <a:cs typeface="+mn-cs"/>
              </a:rPr>
              <a:t>block</a:t>
            </a:r>
            <a:r>
              <a:rPr lang="en-US" sz="1200" b="0" i="1" kern="1200" baseline="0" dirty="0" smtClean="0">
                <a:solidFill>
                  <a:schemeClr val="tx1"/>
                </a:solidFill>
                <a:effectLst/>
                <a:latin typeface="+mn-lt"/>
                <a:ea typeface="+mn-ea"/>
                <a:cs typeface="+mn-cs"/>
              </a:rPr>
              <a:t> of memory</a:t>
            </a:r>
            <a:r>
              <a:rPr lang="en-US" sz="1200" b="0" i="0" kern="1200" baseline="0" dirty="0" smtClean="0">
                <a:solidFill>
                  <a:schemeClr val="tx1"/>
                </a:solidFill>
                <a:effectLst/>
                <a:latin typeface="+mn-lt"/>
                <a:ea typeface="+mn-ea"/>
                <a:cs typeface="+mn-cs"/>
              </a:rPr>
              <a:t> is the </a:t>
            </a:r>
            <a:r>
              <a:rPr lang="en-US" sz="1200" b="1" i="0" kern="1200" baseline="0" dirty="0" smtClean="0">
                <a:solidFill>
                  <a:schemeClr val="tx1"/>
                </a:solidFill>
                <a:effectLst/>
                <a:latin typeface="+mn-lt"/>
                <a:ea typeface="+mn-ea"/>
                <a:cs typeface="+mn-cs"/>
              </a:rPr>
              <a:t>box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a </a:t>
            </a:r>
            <a:r>
              <a:rPr lang="en-US" sz="1200" b="0" i="1" kern="1200" dirty="0" smtClean="0">
                <a:solidFill>
                  <a:schemeClr val="tx1"/>
                </a:solidFill>
                <a:effectLst/>
                <a:latin typeface="+mn-lt"/>
                <a:ea typeface="+mn-ea"/>
                <a:cs typeface="+mn-cs"/>
              </a:rPr>
              <a:t>value</a:t>
            </a:r>
            <a:r>
              <a:rPr lang="en-US" sz="1200" b="0" i="0" kern="1200" dirty="0" smtClean="0">
                <a:solidFill>
                  <a:schemeClr val="tx1"/>
                </a:solidFill>
                <a:effectLst/>
                <a:latin typeface="+mn-lt"/>
                <a:ea typeface="+mn-ea"/>
                <a:cs typeface="+mn-cs"/>
              </a:rPr>
              <a:t> is the </a:t>
            </a:r>
            <a:r>
              <a:rPr lang="en-US" sz="1200" b="1" i="0" kern="1200" dirty="0" smtClean="0">
                <a:solidFill>
                  <a:schemeClr val="tx1"/>
                </a:solidFill>
                <a:effectLst/>
                <a:latin typeface="+mn-lt"/>
                <a:ea typeface="+mn-ea"/>
                <a:cs typeface="+mn-cs"/>
              </a:rPr>
              <a:t>contents</a:t>
            </a:r>
            <a:r>
              <a:rPr lang="en-US" sz="1200" b="0" i="0" kern="1200" dirty="0" smtClean="0">
                <a:solidFill>
                  <a:schemeClr val="tx1"/>
                </a:solidFill>
                <a:effectLst/>
                <a:latin typeface="+mn-lt"/>
                <a:ea typeface="+mn-ea"/>
                <a:cs typeface="+mn-cs"/>
              </a:rPr>
              <a:t> of a box</a:t>
            </a:r>
          </a:p>
          <a:p>
            <a:r>
              <a:rPr lang="en-US" sz="1200" b="0" i="0" kern="1200" dirty="0" smtClean="0">
                <a:solidFill>
                  <a:schemeClr val="tx1"/>
                </a:solidFill>
                <a:effectLst/>
                <a:latin typeface="+mn-lt"/>
                <a:ea typeface="+mn-ea"/>
                <a:cs typeface="+mn-cs"/>
              </a:rPr>
              <a:t>...and a </a:t>
            </a:r>
            <a:r>
              <a:rPr lang="en-US" sz="1200" b="0" i="1" kern="1200" dirty="0" smtClean="0">
                <a:solidFill>
                  <a:schemeClr val="tx1"/>
                </a:solidFill>
                <a:effectLst/>
                <a:latin typeface="+mn-lt"/>
                <a:ea typeface="+mn-ea"/>
                <a:cs typeface="+mn-cs"/>
              </a:rPr>
              <a:t>variable</a:t>
            </a:r>
            <a:r>
              <a:rPr lang="en-US" sz="1200" b="0" i="0" kern="1200" dirty="0" smtClean="0">
                <a:solidFill>
                  <a:schemeClr val="tx1"/>
                </a:solidFill>
                <a:effectLst/>
                <a:latin typeface="+mn-lt"/>
                <a:ea typeface="+mn-ea"/>
                <a:cs typeface="+mn-cs"/>
              </a:rPr>
              <a:t> is a </a:t>
            </a:r>
            <a:r>
              <a:rPr lang="en-US" sz="1200" b="1" i="0" kern="1200" dirty="0" smtClean="0">
                <a:solidFill>
                  <a:schemeClr val="tx1"/>
                </a:solidFill>
                <a:effectLst/>
                <a:latin typeface="+mn-lt"/>
                <a:ea typeface="+mn-ea"/>
                <a:cs typeface="+mn-cs"/>
              </a:rPr>
              <a:t>label</a:t>
            </a:r>
            <a:r>
              <a:rPr lang="en-US" sz="1200" b="0" i="0" kern="1200" dirty="0" smtClean="0">
                <a:solidFill>
                  <a:schemeClr val="tx1"/>
                </a:solidFill>
                <a:effectLst/>
                <a:latin typeface="+mn-lt"/>
                <a:ea typeface="+mn-ea"/>
                <a:cs typeface="+mn-cs"/>
              </a:rPr>
              <a:t> you stick on the outside of the box</a:t>
            </a:r>
          </a:p>
          <a:p>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3</a:t>
            </a:fld>
            <a:endParaRPr lang="en-US"/>
          </a:p>
        </p:txBody>
      </p:sp>
    </p:spTree>
    <p:extLst>
      <p:ext uri="{BB962C8B-B14F-4D97-AF65-F5344CB8AC3E}">
        <p14:creationId xmlns:p14="http://schemas.microsoft.com/office/powerpoint/2010/main" val="201451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variables are something</a:t>
            </a:r>
            <a:r>
              <a:rPr lang="en-US" baseline="0" dirty="0" smtClean="0"/>
              <a:t> the computer tracks. They all have names and values. For example, think of a scoreboard. There are two </a:t>
            </a:r>
            <a:r>
              <a:rPr lang="en-US" i="1" baseline="0" dirty="0" smtClean="0"/>
              <a:t>variables </a:t>
            </a:r>
            <a:r>
              <a:rPr lang="en-US" i="0" baseline="0" dirty="0" smtClean="0"/>
              <a:t>that track the number of points each team has. Developers set a variable with the equals sign. Setting these variables is like putting a label on a box, and putting the number in the box.&lt;click&gt;</a:t>
            </a:r>
          </a:p>
          <a:p>
            <a:endParaRPr lang="en-US" i="0" baseline="0" dirty="0" smtClean="0"/>
          </a:p>
          <a:p>
            <a:r>
              <a:rPr lang="en-US" i="0" dirty="0" smtClean="0"/>
              <a:t>Ask</a:t>
            </a:r>
            <a:r>
              <a:rPr lang="en-US" baseline="0" dirty="0" smtClean="0"/>
              <a:t> the students what the score will be after </a:t>
            </a:r>
            <a:r>
              <a:rPr lang="en-US" b="0" baseline="0" dirty="0" smtClean="0"/>
              <a:t>the value of </a:t>
            </a:r>
            <a:r>
              <a:rPr lang="en-US" b="1" baseline="0" dirty="0" err="1" smtClean="0"/>
              <a:t>bluePoints</a:t>
            </a:r>
            <a:r>
              <a:rPr lang="en-US" b="0" baseline="0" dirty="0" smtClean="0"/>
              <a:t> is incremented with </a:t>
            </a:r>
            <a:r>
              <a:rPr lang="en-US" b="1" baseline="0" dirty="0" smtClean="0"/>
              <a:t>++</a:t>
            </a:r>
            <a:endParaRPr lang="en-US" b="1" dirty="0"/>
          </a:p>
        </p:txBody>
      </p:sp>
      <p:sp>
        <p:nvSpPr>
          <p:cNvPr id="4" name="Slide Number Placeholder 3"/>
          <p:cNvSpPr>
            <a:spLocks noGrp="1"/>
          </p:cNvSpPr>
          <p:nvPr>
            <p:ph type="sldNum" sz="quarter" idx="10"/>
          </p:nvPr>
        </p:nvSpPr>
        <p:spPr/>
        <p:txBody>
          <a:bodyPr/>
          <a:lstStyle/>
          <a:p>
            <a:fld id="{A5621410-B1E3-41C9-9357-7B2FA52289E0}" type="slidenum">
              <a:rPr lang="en-US" smtClean="0"/>
              <a:t>4</a:t>
            </a:fld>
            <a:endParaRPr lang="en-US"/>
          </a:p>
        </p:txBody>
      </p:sp>
    </p:spTree>
    <p:extLst>
      <p:ext uri="{BB962C8B-B14F-4D97-AF65-F5344CB8AC3E}">
        <p14:creationId xmlns:p14="http://schemas.microsoft.com/office/powerpoint/2010/main" val="26434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Variables don’t only store numbers though, they can also store text! In this example, we’re using</a:t>
            </a:r>
            <a:r>
              <a:rPr lang="en-US" baseline="0" dirty="0" smtClean="0"/>
              <a:t> an </a:t>
            </a:r>
            <a:r>
              <a:rPr lang="en-US" b="1" baseline="0" dirty="0" smtClean="0"/>
              <a:t>alert</a:t>
            </a:r>
            <a:r>
              <a:rPr lang="en-US" baseline="0" dirty="0" smtClean="0"/>
              <a:t> with a variable and some other text. This is like putting </a:t>
            </a:r>
            <a:r>
              <a:rPr lang="en-US" b="1" baseline="0" dirty="0" err="1" smtClean="0"/>
              <a:t>yourName</a:t>
            </a:r>
            <a:r>
              <a:rPr lang="en-US" b="0" baseline="0" dirty="0" smtClean="0"/>
              <a:t> as a label on the box, then putting in “Alex.”</a:t>
            </a:r>
            <a:endParaRPr lang="en-US" baseline="0" dirty="0" smtClean="0"/>
          </a:p>
          <a:p>
            <a:endParaRPr lang="en-US" baseline="0" dirty="0" smtClean="0"/>
          </a:p>
          <a:p>
            <a:r>
              <a:rPr lang="en-US" dirty="0" smtClean="0"/>
              <a:t>Ask the students what they think the</a:t>
            </a:r>
            <a:r>
              <a:rPr lang="en-US" baseline="0" dirty="0" smtClean="0"/>
              <a:t> </a:t>
            </a:r>
            <a:r>
              <a:rPr lang="en-US" b="1" baseline="0" dirty="0" smtClean="0"/>
              <a:t>alert</a:t>
            </a:r>
            <a:r>
              <a:rPr lang="en-US" baseline="0" dirty="0" smtClean="0"/>
              <a:t> will do. Ask them what message the user will see. &lt;click&gt;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5</a:t>
            </a:fld>
            <a:endParaRPr lang="en-US"/>
          </a:p>
        </p:txBody>
      </p:sp>
    </p:spTree>
    <p:extLst>
      <p:ext uri="{BB962C8B-B14F-4D97-AF65-F5344CB8AC3E}">
        <p14:creationId xmlns:p14="http://schemas.microsoft.com/office/powerpoint/2010/main" val="1847043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JavaScript, it is also possible to ask questions to the user. Then,</a:t>
            </a:r>
            <a:r>
              <a:rPr lang="en-US" baseline="0" dirty="0" smtClean="0"/>
              <a:t> based on the answer, the program can do something different! With </a:t>
            </a:r>
            <a:r>
              <a:rPr lang="en-US" b="1" baseline="0" dirty="0" smtClean="0"/>
              <a:t>prompt</a:t>
            </a:r>
            <a:r>
              <a:rPr lang="en-US" baseline="0" dirty="0" smtClean="0"/>
              <a:t>, the user’s answer is stored in the variable (in this example, the </a:t>
            </a:r>
            <a:r>
              <a:rPr lang="en-US" b="1" baseline="0" dirty="0" smtClean="0"/>
              <a:t>name</a:t>
            </a:r>
            <a:r>
              <a:rPr lang="en-US" baseline="0" dirty="0" smtClean="0"/>
              <a:t> variable). This is like putting a label of </a:t>
            </a:r>
            <a:r>
              <a:rPr lang="en-US" b="1" baseline="0" dirty="0" smtClean="0"/>
              <a:t>name</a:t>
            </a:r>
            <a:r>
              <a:rPr lang="en-US" b="0" baseline="0" dirty="0" smtClean="0"/>
              <a:t> on a box, and then letting the </a:t>
            </a:r>
            <a:r>
              <a:rPr lang="en-US" b="0" i="1" baseline="0" dirty="0" smtClean="0"/>
              <a:t>user</a:t>
            </a:r>
            <a:r>
              <a:rPr lang="en-US" b="0" i="0" baseline="0" dirty="0" smtClean="0"/>
              <a:t> put in their own value!</a:t>
            </a:r>
            <a:endParaRPr lang="en-US" baseline="0" dirty="0" smtClean="0"/>
          </a:p>
          <a:p>
            <a:endParaRPr lang="en-US" baseline="0" dirty="0" smtClean="0"/>
          </a:p>
          <a:p>
            <a:r>
              <a:rPr lang="en-US" dirty="0" smtClean="0"/>
              <a:t>Ask the students what they think the</a:t>
            </a:r>
            <a:r>
              <a:rPr lang="en-US" baseline="0" dirty="0" smtClean="0"/>
              <a:t> </a:t>
            </a:r>
            <a:r>
              <a:rPr lang="en-US" b="1" baseline="0" dirty="0" smtClean="0"/>
              <a:t>alert</a:t>
            </a:r>
            <a:r>
              <a:rPr lang="en-US" baseline="0" dirty="0" smtClean="0"/>
              <a:t> will do… it will depend what the user enters!</a:t>
            </a:r>
          </a:p>
          <a:p>
            <a:endParaRPr lang="en-US" baseline="0" dirty="0" smtClean="0"/>
          </a:p>
          <a:p>
            <a:r>
              <a:rPr lang="en-US" baseline="0" dirty="0" smtClean="0"/>
              <a:t>If the user says “Tracy,” the program will say “Hello Tracy.”</a:t>
            </a:r>
            <a:r>
              <a:rPr lang="en-US" baseline="0" dirty="0"/>
              <a:t> </a:t>
            </a:r>
            <a:r>
              <a:rPr lang="en-US" baseline="0" dirty="0" smtClean="0"/>
              <a:t>&lt;click&gt;</a:t>
            </a:r>
          </a:p>
          <a:p>
            <a:r>
              <a:rPr lang="en-US" baseline="0" dirty="0" smtClean="0"/>
              <a:t>What will it say if the user enters “Robin?” &lt;click&gt;</a:t>
            </a:r>
          </a:p>
          <a:p>
            <a:r>
              <a:rPr lang="en-US" baseline="0" dirty="0" smtClean="0"/>
              <a:t>What about “Jaime?” &lt;click&gt;</a:t>
            </a:r>
          </a:p>
          <a:p>
            <a:endParaRPr lang="en-US" baseline="0" dirty="0" smtClean="0"/>
          </a:p>
        </p:txBody>
      </p:sp>
      <p:sp>
        <p:nvSpPr>
          <p:cNvPr id="4" name="Slide Number Placeholder 3"/>
          <p:cNvSpPr>
            <a:spLocks noGrp="1"/>
          </p:cNvSpPr>
          <p:nvPr>
            <p:ph type="sldNum" sz="quarter" idx="10"/>
          </p:nvPr>
        </p:nvSpPr>
        <p:spPr/>
        <p:txBody>
          <a:bodyPr/>
          <a:lstStyle/>
          <a:p>
            <a:fld id="{A5621410-B1E3-41C9-9357-7B2FA52289E0}" type="slidenum">
              <a:rPr lang="en-US" smtClean="0"/>
              <a:t>6</a:t>
            </a:fld>
            <a:endParaRPr lang="en-US"/>
          </a:p>
        </p:txBody>
      </p:sp>
    </p:spTree>
    <p:extLst>
      <p:ext uri="{BB962C8B-B14F-4D97-AF65-F5344CB8AC3E}">
        <p14:creationId xmlns:p14="http://schemas.microsoft.com/office/powerpoint/2010/main" val="66810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statements allow you to do</a:t>
            </a:r>
            <a:r>
              <a:rPr lang="en-US" baseline="0" dirty="0" smtClean="0"/>
              <a:t> different things depending on conditions. It’s just like in English. Ask the students what “if” means in English.</a:t>
            </a:r>
          </a:p>
          <a:p>
            <a:endParaRPr lang="en-US" baseline="0" dirty="0" smtClean="0"/>
          </a:p>
          <a:p>
            <a:r>
              <a:rPr lang="en-US" baseline="0" dirty="0" smtClean="0"/>
              <a:t>For example, </a:t>
            </a:r>
            <a:r>
              <a:rPr lang="en-US" b="1" baseline="0" dirty="0" smtClean="0"/>
              <a:t>if</a:t>
            </a:r>
            <a:r>
              <a:rPr lang="en-US" b="0" baseline="0" dirty="0" smtClean="0"/>
              <a:t> it is raining, then ??? (ask the students what they do if it is raining. Possible answers: you stay inside, you get an umbrella, you say “oh no”)</a:t>
            </a:r>
          </a:p>
        </p:txBody>
      </p:sp>
      <p:sp>
        <p:nvSpPr>
          <p:cNvPr id="4" name="Slide Number Placeholder 3"/>
          <p:cNvSpPr>
            <a:spLocks noGrp="1"/>
          </p:cNvSpPr>
          <p:nvPr>
            <p:ph type="sldNum" sz="quarter" idx="10"/>
          </p:nvPr>
        </p:nvSpPr>
        <p:spPr/>
        <p:txBody>
          <a:bodyPr/>
          <a:lstStyle/>
          <a:p>
            <a:fld id="{A5621410-B1E3-41C9-9357-7B2FA52289E0}" type="slidenum">
              <a:rPr lang="en-US" smtClean="0"/>
              <a:t>7</a:t>
            </a:fld>
            <a:endParaRPr lang="en-US"/>
          </a:p>
        </p:txBody>
      </p:sp>
    </p:spTree>
    <p:extLst>
      <p:ext uri="{BB962C8B-B14F-4D97-AF65-F5344CB8AC3E}">
        <p14:creationId xmlns:p14="http://schemas.microsoft.com/office/powerpoint/2010/main" val="47191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If statements </a:t>
            </a:r>
            <a:r>
              <a:rPr lang="en-US" b="0" i="0" dirty="0" smtClean="0"/>
              <a:t>are a powerful</a:t>
            </a:r>
            <a:r>
              <a:rPr lang="en-US" b="0" i="0" baseline="0" dirty="0" smtClean="0"/>
              <a:t> way to</a:t>
            </a:r>
            <a:r>
              <a:rPr lang="en-US" i="0" baseline="0" dirty="0" smtClean="0"/>
              <a:t> change what happens in the program. For example, a developer may want the program to say something only if the weather is rainy.</a:t>
            </a:r>
          </a:p>
          <a:p>
            <a:endParaRPr lang="en-US" i="0" baseline="0" dirty="0" smtClean="0"/>
          </a:p>
          <a:p>
            <a:r>
              <a:rPr lang="en-US" i="0" baseline="0" dirty="0" smtClean="0"/>
              <a:t>Developers use a </a:t>
            </a:r>
            <a:r>
              <a:rPr lang="en-US" b="0" i="1" baseline="0" dirty="0" smtClean="0"/>
              <a:t>double-equals sign</a:t>
            </a:r>
            <a:r>
              <a:rPr lang="en-US" b="0" i="0" baseline="0" dirty="0" smtClean="0"/>
              <a:t> to compare two values. This will lead to a </a:t>
            </a:r>
            <a:r>
              <a:rPr lang="en-US" b="1" i="0" baseline="0" dirty="0" smtClean="0"/>
              <a:t>true</a:t>
            </a:r>
            <a:r>
              <a:rPr lang="en-US" b="0" i="0" baseline="0" dirty="0" smtClean="0"/>
              <a:t> or </a:t>
            </a:r>
            <a:r>
              <a:rPr lang="en-US" b="1" i="0" baseline="0" dirty="0" smtClean="0"/>
              <a:t>false</a:t>
            </a:r>
            <a:r>
              <a:rPr lang="en-US" b="0" i="0" baseline="0" dirty="0" smtClean="0"/>
              <a:t> value; it will be true if the two things are equal, and false otherwise.</a:t>
            </a:r>
          </a:p>
          <a:p>
            <a:endParaRPr lang="en-US" b="0" i="0" baseline="0" dirty="0" smtClean="0"/>
          </a:p>
          <a:p>
            <a:r>
              <a:rPr lang="en-US" b="0" i="0" baseline="0" dirty="0" smtClean="0"/>
              <a:t>Ask the students what message the user will see. It should say “Stay inside!” &lt;click&gt;</a:t>
            </a:r>
          </a:p>
          <a:p>
            <a:endParaRPr lang="en-US" b="0" i="0" baseline="0" dirty="0" smtClean="0"/>
          </a:p>
          <a:p>
            <a:r>
              <a:rPr lang="en-US" b="0" i="0" baseline="0" dirty="0" smtClean="0"/>
              <a:t>If the </a:t>
            </a:r>
            <a:r>
              <a:rPr lang="en-US" b="1" i="0" baseline="0" dirty="0" smtClean="0"/>
              <a:t>weather</a:t>
            </a:r>
            <a:r>
              <a:rPr lang="en-US" b="0" i="0" baseline="0" dirty="0" smtClean="0"/>
              <a:t> variable was “Sunny” instead of “Rainy,” what message would the user see? Ask the students. The answer is no message at all!</a:t>
            </a:r>
            <a:endParaRPr lang="en-US" i="0" dirty="0"/>
          </a:p>
        </p:txBody>
      </p:sp>
      <p:sp>
        <p:nvSpPr>
          <p:cNvPr id="4" name="Slide Number Placeholder 3"/>
          <p:cNvSpPr>
            <a:spLocks noGrp="1"/>
          </p:cNvSpPr>
          <p:nvPr>
            <p:ph type="sldNum" sz="quarter" idx="10"/>
          </p:nvPr>
        </p:nvSpPr>
        <p:spPr/>
        <p:txBody>
          <a:bodyPr/>
          <a:lstStyle/>
          <a:p>
            <a:fld id="{A5621410-B1E3-41C9-9357-7B2FA52289E0}" type="slidenum">
              <a:rPr lang="en-US" smtClean="0"/>
              <a:t>8</a:t>
            </a:fld>
            <a:endParaRPr lang="en-US"/>
          </a:p>
        </p:txBody>
      </p:sp>
    </p:spTree>
    <p:extLst>
      <p:ext uri="{BB962C8B-B14F-4D97-AF65-F5344CB8AC3E}">
        <p14:creationId xmlns:p14="http://schemas.microsoft.com/office/powerpoint/2010/main" val="396991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Functions are kind of like</a:t>
            </a:r>
            <a:r>
              <a:rPr lang="en-US" baseline="0" dirty="0" smtClean="0"/>
              <a:t> commands you would give to your dog. You tell your dog to </a:t>
            </a:r>
            <a:r>
              <a:rPr lang="en-US" i="1" baseline="0" dirty="0" smtClean="0"/>
              <a:t>sit</a:t>
            </a:r>
            <a:r>
              <a:rPr lang="en-US" i="0" baseline="0" dirty="0" smtClean="0"/>
              <a:t>, and they know what to do! In JavaScript, commands to different things, like show messages.</a:t>
            </a:r>
          </a:p>
          <a:p>
            <a:endParaRPr lang="en-US" i="0" baseline="0" dirty="0" smtClean="0"/>
          </a:p>
          <a:p>
            <a:r>
              <a:rPr lang="en-US" i="0" baseline="0" dirty="0" smtClean="0"/>
              <a:t>Ask the students if they can think of any functions they have already seen. </a:t>
            </a:r>
            <a:r>
              <a:rPr lang="en-US" b="1" i="0" baseline="0" dirty="0" smtClean="0"/>
              <a:t>alert</a:t>
            </a:r>
            <a:r>
              <a:rPr lang="en-US" b="0" i="0" baseline="0" dirty="0" smtClean="0"/>
              <a:t> is a function, and so is </a:t>
            </a:r>
            <a:r>
              <a:rPr lang="en-US" b="1" i="0" baseline="0" dirty="0" smtClean="0"/>
              <a:t>prompt</a:t>
            </a:r>
            <a:r>
              <a:rPr lang="en-US" b="0" i="0" baseline="0" dirty="0" smtClean="0"/>
              <a: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9</a:t>
            </a:fld>
            <a:endParaRPr lang="en-US"/>
          </a:p>
        </p:txBody>
      </p:sp>
    </p:spTree>
    <p:extLst>
      <p:ext uri="{BB962C8B-B14F-4D97-AF65-F5344CB8AC3E}">
        <p14:creationId xmlns:p14="http://schemas.microsoft.com/office/powerpoint/2010/main" val="915151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HTML, there is a </a:t>
            </a:r>
            <a:r>
              <a:rPr lang="en-US" b="1" dirty="0" smtClean="0"/>
              <a:t>button</a:t>
            </a:r>
            <a:r>
              <a:rPr lang="en-US" b="0" baseline="0" dirty="0" smtClean="0"/>
              <a:t> that says “Quiz Me.” The </a:t>
            </a:r>
            <a:r>
              <a:rPr lang="en-US" b="1" baseline="0" dirty="0" err="1" smtClean="0"/>
              <a:t>onclick</a:t>
            </a:r>
            <a:r>
              <a:rPr lang="en-US" b="0" baseline="0" dirty="0" smtClean="0"/>
              <a:t> is set to </a:t>
            </a:r>
            <a:r>
              <a:rPr lang="en-US" b="0" i="1" baseline="0" dirty="0" smtClean="0"/>
              <a:t>call</a:t>
            </a:r>
            <a:r>
              <a:rPr lang="en-US" b="0" i="0" baseline="0" dirty="0" smtClean="0"/>
              <a:t> the </a:t>
            </a:r>
            <a:r>
              <a:rPr lang="en-US" b="1" i="0" baseline="0" dirty="0" err="1" smtClean="0"/>
              <a:t>startQuiz</a:t>
            </a:r>
            <a:r>
              <a:rPr lang="en-US" b="0" i="0" baseline="0" dirty="0" smtClean="0"/>
              <a:t> function. When the user clicks that button, it starts the </a:t>
            </a:r>
            <a:r>
              <a:rPr lang="en-US" b="0" i="0" baseline="0" smtClean="0"/>
              <a:t>quiz! It runs some code that shows the message.</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10</a:t>
            </a:fld>
            <a:endParaRPr lang="en-US"/>
          </a:p>
        </p:txBody>
      </p:sp>
    </p:spTree>
    <p:extLst>
      <p:ext uri="{BB962C8B-B14F-4D97-AF65-F5344CB8AC3E}">
        <p14:creationId xmlns:p14="http://schemas.microsoft.com/office/powerpoint/2010/main" val="2061033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59202984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58481162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smtClean="0"/>
              <a:t>Click to edit Master title style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07578287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smtClean="0"/>
              <a:t>Click to edit Master title style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62177341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9" name="Straight Connector 8">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859E0157-A87A-41F7-B41B-6536CCF27827}" type="datetimeFigureOut">
              <a:rPr lang="en-US" smtClean="0"/>
              <a:t>5/28/2020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2144704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859E0157-A87A-41F7-B41B-6536CCF27827}" type="datetimeFigureOut">
              <a:rPr lang="en-US" smtClean="0"/>
              <a:t>5/28/2020</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12661197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859E0157-A87A-41F7-B41B-6536CCF27827}" type="datetimeFigureOut">
              <a:rPr lang="en-US" smtClean="0"/>
              <a:t>5/28/2020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312941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9E0157-A87A-41F7-B41B-6536CCF27827}" type="datetimeFigureOut">
              <a:rPr lang="en-US" smtClean="0"/>
              <a:t>5/28/2020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35743039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p:cNvSpPr>
            <a:spLocks noGrp="1"/>
          </p:cNvSpPr>
          <p:nvPr>
            <p:ph type="dt" sz="half" idx="12"/>
          </p:nvPr>
        </p:nvSpPr>
        <p:spPr/>
        <p:txBody>
          <a:bodyPr/>
          <a:lstStyle/>
          <a:p>
            <a:fld id="{859E0157-A87A-41F7-B41B-6536CCF27827}" type="datetimeFigureOut">
              <a:rPr lang="en-US" smtClean="0"/>
              <a:t>5/28/2020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54402049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10"/>
          <p:cNvSpPr>
            <a:spLocks noGrp="1"/>
          </p:cNvSpPr>
          <p:nvPr>
            <p:ph type="dt" sz="half" idx="14"/>
          </p:nvPr>
        </p:nvSpPr>
        <p:spPr/>
        <p:txBody>
          <a:bodyPr/>
          <a:lstStyle/>
          <a:p>
            <a:fld id="{859E0157-A87A-41F7-B41B-6536CCF27827}" type="datetimeFigureOut">
              <a:rPr lang="en-US" smtClean="0"/>
              <a:t>5/28/2020</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2743498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09255447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7" name="Rectangle 26"/>
          <p:cNvSpPr/>
          <p:nvPr/>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4072304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68947364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00018005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7317170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3242721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55126876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6406998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95849770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2714539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27952655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2674118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7" name="Rectangle 6"/>
          <p:cNvSpPr/>
          <p:nvPr/>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872540572"/>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04954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6050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smtClean="0"/>
              <a:t>&lt;Call to action&gt;</a:t>
            </a:r>
            <a:endParaRPr lang="en-US" dirty="0"/>
          </a:p>
        </p:txBody>
      </p:sp>
    </p:spTree>
    <p:extLst>
      <p:ext uri="{BB962C8B-B14F-4D97-AF65-F5344CB8AC3E}">
        <p14:creationId xmlns:p14="http://schemas.microsoft.com/office/powerpoint/2010/main" val="3146302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
        <p:nvSpPr>
          <p:cNvPr id="5" name="Rectangle 4"/>
          <p:cNvSpPr/>
          <p:nvPr/>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17796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91484610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smtClean="0"/>
              <a:t>Click to edit Master title style</a:t>
            </a:r>
            <a:endParaRPr lang="en-US" dirty="0"/>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7989052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51194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8948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smtClean="0"/>
              <a:t>Type “Agenda”</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Item 1</a:t>
            </a:r>
          </a:p>
          <a:p>
            <a:pPr lvl="0"/>
            <a:r>
              <a:rPr lang="en-US" dirty="0" smtClean="0"/>
              <a:t>Item 2</a:t>
            </a:r>
          </a:p>
          <a:p>
            <a:pPr lvl="0"/>
            <a:r>
              <a:rPr lang="en-US" dirty="0" smtClean="0"/>
              <a:t>Item 3</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10" name="Straight Connector 9"/>
          <p:cNvCxnSpPr/>
          <p:nvPr/>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81981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smtClean="0"/>
              <a:t>Notable Quote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Attribution</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
        <p:nvSpPr>
          <p:cNvPr id="11" name="Freeform 10"/>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669614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70007086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07294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15292868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03432261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859E0157-A87A-41F7-B41B-6536CCF27827}" type="datetimeFigureOut">
              <a:rPr lang="en-US" smtClean="0"/>
              <a:t>5/28/2020</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2F59CBED-50BA-4072-A7A0-C3AEE18E91EF}" type="slidenum">
              <a:rPr lang="en-US" smtClean="0"/>
              <a:t>‹#›</a:t>
            </a:fld>
            <a:endParaRPr lang="en-US"/>
          </a:p>
        </p:txBody>
      </p:sp>
    </p:spTree>
    <p:extLst>
      <p:ext uri="{BB962C8B-B14F-4D97-AF65-F5344CB8AC3E}">
        <p14:creationId xmlns:p14="http://schemas.microsoft.com/office/powerpoint/2010/main" val="2188947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44">
          <p15:clr>
            <a:srgbClr val="F26B43"/>
          </p15:clr>
        </p15:guide>
        <p15:guide id="4" orient="horz" pos="4176">
          <p15:clr>
            <a:srgbClr val="F26B43"/>
          </p15:clr>
        </p15:guide>
        <p15:guide id="5" pos="240">
          <p15:clr>
            <a:srgbClr val="F26B43"/>
          </p15:clr>
        </p15:guide>
        <p15:guide id="6" pos="74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JavaScript Concepts</a:t>
            </a:r>
            <a:endParaRPr lang="en-US" dirty="0"/>
          </a:p>
        </p:txBody>
      </p:sp>
      <p:sp>
        <p:nvSpPr>
          <p:cNvPr id="3" name="Subtitle 2"/>
          <p:cNvSpPr>
            <a:spLocks noGrp="1"/>
          </p:cNvSpPr>
          <p:nvPr>
            <p:ph type="subTitle" idx="1"/>
          </p:nvPr>
        </p:nvSpPr>
        <p:spPr/>
        <p:txBody>
          <a:bodyPr/>
          <a:lstStyle/>
          <a:p>
            <a:r>
              <a:rPr lang="en-US" dirty="0" smtClean="0"/>
              <a:t>Hyland Tech Outreach</a:t>
            </a:r>
            <a:endParaRPr lang="en-US" dirty="0"/>
          </a:p>
        </p:txBody>
      </p:sp>
    </p:spTree>
    <p:extLst>
      <p:ext uri="{BB962C8B-B14F-4D97-AF65-F5344CB8AC3E}">
        <p14:creationId xmlns:p14="http://schemas.microsoft.com/office/powerpoint/2010/main" val="15595029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Buttons </a:t>
            </a:r>
            <a:r>
              <a:rPr lang="en-US" i="1" dirty="0" smtClean="0"/>
              <a:t>call</a:t>
            </a:r>
            <a:r>
              <a:rPr lang="en-US" dirty="0" smtClean="0"/>
              <a:t> functions</a:t>
            </a:r>
            <a:endParaRPr lang="en-US" dirty="0"/>
          </a:p>
        </p:txBody>
      </p:sp>
      <p:pic>
        <p:nvPicPr>
          <p:cNvPr id="4" name="Content Placeholder 3"/>
          <p:cNvPicPr>
            <a:picLocks noGrp="1" noChangeAspect="1"/>
          </p:cNvPicPr>
          <p:nvPr>
            <p:ph idx="1"/>
          </p:nvPr>
        </p:nvPicPr>
        <p:blipFill>
          <a:blip r:embed="rId3"/>
          <a:stretch>
            <a:fillRect/>
          </a:stretch>
        </p:blipFill>
        <p:spPr>
          <a:xfrm>
            <a:off x="581967" y="2905982"/>
            <a:ext cx="3839111" cy="2248214"/>
          </a:xfrm>
          <a:prstGeom prst="rect">
            <a:avLst/>
          </a:prstGeom>
        </p:spPr>
      </p:pic>
      <p:sp>
        <p:nvSpPr>
          <p:cNvPr id="5" name="TextBox 4"/>
          <p:cNvSpPr txBox="1"/>
          <p:nvPr/>
        </p:nvSpPr>
        <p:spPr>
          <a:xfrm>
            <a:off x="381000" y="1607677"/>
            <a:ext cx="10766409" cy="787908"/>
          </a:xfrm>
          <a:prstGeom prst="rect">
            <a:avLst/>
          </a:prstGeom>
          <a:noFill/>
        </p:spPr>
        <p:txBody>
          <a:bodyPr wrap="none" lIns="182880" tIns="146304" rIns="182880" bIns="146304" rtlCol="0">
            <a:spAutoFit/>
          </a:bodyPr>
          <a:lstStyle/>
          <a:p>
            <a:r>
              <a:rPr lang="en-US" sz="3200" dirty="0">
                <a:solidFill>
                  <a:srgbClr val="800000"/>
                </a:solidFill>
                <a:latin typeface="Consolas" panose="020B0609020204030204" pitchFamily="49" charset="0"/>
              </a:rPr>
              <a:t>&lt;button</a:t>
            </a:r>
            <a:r>
              <a:rPr lang="en-US" sz="3200" dirty="0">
                <a:solidFill>
                  <a:srgbClr val="000000"/>
                </a:solidFill>
                <a:latin typeface="Consolas" panose="020B0609020204030204" pitchFamily="49" charset="0"/>
              </a:rPr>
              <a:t> </a:t>
            </a:r>
            <a:r>
              <a:rPr lang="en-US" sz="3200" dirty="0" err="1">
                <a:solidFill>
                  <a:srgbClr val="FF0000"/>
                </a:solidFill>
                <a:latin typeface="Consolas" panose="020B0609020204030204" pitchFamily="49" charset="0"/>
              </a:rPr>
              <a:t>onclick</a:t>
            </a:r>
            <a:r>
              <a:rPr lang="en-US" sz="3200" dirty="0">
                <a:solidFill>
                  <a:srgbClr val="000000"/>
                </a:solidFill>
                <a:latin typeface="Consolas" panose="020B0609020204030204" pitchFamily="49" charset="0"/>
              </a:rPr>
              <a:t>=</a:t>
            </a:r>
            <a:r>
              <a:rPr lang="en-US" sz="3200" dirty="0">
                <a:solidFill>
                  <a:srgbClr val="0000FF"/>
                </a:solidFill>
                <a:latin typeface="Consolas" panose="020B0609020204030204" pitchFamily="49" charset="0"/>
              </a:rPr>
              <a:t>"</a:t>
            </a:r>
            <a:r>
              <a:rPr lang="en-US" sz="3200" dirty="0" err="1">
                <a:solidFill>
                  <a:srgbClr val="0000FF"/>
                </a:solidFill>
                <a:latin typeface="Consolas" panose="020B0609020204030204" pitchFamily="49" charset="0"/>
              </a:rPr>
              <a:t>startQuiz</a:t>
            </a:r>
            <a:r>
              <a:rPr lang="en-US" sz="3200" dirty="0">
                <a:solidFill>
                  <a:srgbClr val="0000FF"/>
                </a:solidFill>
                <a:latin typeface="Consolas" panose="020B0609020204030204" pitchFamily="49" charset="0"/>
              </a:rPr>
              <a:t>()"</a:t>
            </a:r>
            <a:r>
              <a:rPr lang="en-US" sz="3200" dirty="0">
                <a:solidFill>
                  <a:srgbClr val="800000"/>
                </a:solidFill>
                <a:latin typeface="Consolas" panose="020B0609020204030204" pitchFamily="49" charset="0"/>
              </a:rPr>
              <a:t>&gt;</a:t>
            </a:r>
            <a:r>
              <a:rPr lang="en-US" sz="3200" dirty="0">
                <a:solidFill>
                  <a:srgbClr val="000000"/>
                </a:solidFill>
                <a:latin typeface="Consolas" panose="020B0609020204030204" pitchFamily="49" charset="0"/>
              </a:rPr>
              <a:t>Quiz Me</a:t>
            </a:r>
            <a:r>
              <a:rPr lang="en-US" sz="3200" dirty="0">
                <a:solidFill>
                  <a:srgbClr val="800000"/>
                </a:solidFill>
                <a:latin typeface="Consolas" panose="020B0609020204030204" pitchFamily="49" charset="0"/>
              </a:rPr>
              <a:t>&lt;/button</a:t>
            </a:r>
            <a:r>
              <a:rPr lang="en-US" sz="3200" dirty="0" smtClean="0">
                <a:solidFill>
                  <a:srgbClr val="800000"/>
                </a:solidFill>
                <a:latin typeface="Consolas" panose="020B0609020204030204" pitchFamily="49" charset="0"/>
              </a:rPr>
              <a:t>&gt;</a:t>
            </a:r>
            <a:endParaRPr lang="en-US" sz="3200" dirty="0">
              <a:solidFill>
                <a:srgbClr val="000000"/>
              </a:solidFill>
              <a:latin typeface="Consolas" panose="020B0609020204030204" pitchFamily="49" charset="0"/>
            </a:endParaRPr>
          </a:p>
        </p:txBody>
      </p:sp>
      <p:pic>
        <p:nvPicPr>
          <p:cNvPr id="7" name="Picture 6"/>
          <p:cNvPicPr>
            <a:picLocks noChangeAspect="1"/>
          </p:cNvPicPr>
          <p:nvPr/>
        </p:nvPicPr>
        <p:blipFill>
          <a:blip r:embed="rId4"/>
          <a:stretch>
            <a:fillRect/>
          </a:stretch>
        </p:blipFill>
        <p:spPr>
          <a:xfrm>
            <a:off x="4957012" y="3147143"/>
            <a:ext cx="6190397" cy="1797212"/>
          </a:xfrm>
          <a:prstGeom prst="rect">
            <a:avLst/>
          </a:prstGeom>
        </p:spPr>
      </p:pic>
    </p:spTree>
    <p:extLst>
      <p:ext uri="{BB962C8B-B14F-4D97-AF65-F5344CB8AC3E}">
        <p14:creationId xmlns:p14="http://schemas.microsoft.com/office/powerpoint/2010/main" val="1566356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Developers </a:t>
            </a:r>
            <a:r>
              <a:rPr lang="en-US" i="1" dirty="0" smtClean="0"/>
              <a:t>Define</a:t>
            </a:r>
            <a:r>
              <a:rPr lang="en-US" dirty="0" smtClean="0"/>
              <a:t> Functions</a:t>
            </a:r>
            <a:endParaRPr lang="en-US" dirty="0"/>
          </a:p>
        </p:txBody>
      </p:sp>
      <p:sp>
        <p:nvSpPr>
          <p:cNvPr id="3" name="Content Placeholder 2"/>
          <p:cNvSpPr>
            <a:spLocks noGrp="1"/>
          </p:cNvSpPr>
          <p:nvPr>
            <p:ph idx="1"/>
          </p:nvPr>
        </p:nvSpPr>
        <p:spPr>
          <a:xfrm>
            <a:off x="381000" y="1418965"/>
            <a:ext cx="11430000" cy="2339119"/>
          </a:xfrm>
        </p:spPr>
        <p:txBody>
          <a:bodyPr>
            <a:normAutofit lnSpcReduction="10000"/>
          </a:bodyPr>
          <a:lstStyle/>
          <a:p>
            <a:pPr marL="57150" indent="0">
              <a:buNone/>
            </a:pPr>
            <a:r>
              <a:rPr lang="en-US" sz="4400" dirty="0" smtClean="0">
                <a:solidFill>
                  <a:srgbClr val="0000FF"/>
                </a:solidFill>
                <a:latin typeface="Consolas" panose="020B0609020204030204" pitchFamily="49" charset="0"/>
              </a:rPr>
              <a:t>function</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startQuiz</a:t>
            </a:r>
            <a:r>
              <a:rPr lang="en-US" sz="4400" dirty="0">
                <a:solidFill>
                  <a:srgbClr val="000000"/>
                </a:solidFill>
                <a:latin typeface="Consolas" panose="020B0609020204030204" pitchFamily="49" charset="0"/>
              </a:rPr>
              <a:t>() {</a:t>
            </a:r>
          </a:p>
          <a:p>
            <a:pPr marL="57150" indent="0">
              <a:buNone/>
            </a:pPr>
            <a:r>
              <a:rPr lang="en-US" sz="4400" dirty="0">
                <a:solidFill>
                  <a:srgbClr val="000000"/>
                </a:solidFill>
                <a:latin typeface="Consolas" panose="020B0609020204030204" pitchFamily="49" charset="0"/>
              </a:rPr>
              <a:t>    alert(</a:t>
            </a:r>
            <a:r>
              <a:rPr lang="en-US" sz="4400" dirty="0">
                <a:solidFill>
                  <a:srgbClr val="A31515"/>
                </a:solidFill>
                <a:latin typeface="Consolas" panose="020B0609020204030204" pitchFamily="49" charset="0"/>
              </a:rPr>
              <a:t>"Welcome to my quiz 🙂"</a:t>
            </a:r>
            <a:r>
              <a:rPr lang="en-US" sz="4400" dirty="0">
                <a:solidFill>
                  <a:srgbClr val="000000"/>
                </a:solidFill>
                <a:latin typeface="Consolas" panose="020B0609020204030204" pitchFamily="49" charset="0"/>
              </a:rPr>
              <a:t>);</a:t>
            </a:r>
          </a:p>
          <a:p>
            <a:pPr marL="57150" indent="0">
              <a:buNone/>
            </a:pPr>
            <a:r>
              <a:rPr lang="en-US" sz="4400" dirty="0">
                <a:solidFill>
                  <a:srgbClr val="000000"/>
                </a:solidFill>
                <a:latin typeface="Consolas" panose="020B0609020204030204" pitchFamily="49" charset="0"/>
              </a:rPr>
              <a:t>}</a:t>
            </a:r>
          </a:p>
          <a:p>
            <a:pPr marL="57150" indent="0">
              <a:buNone/>
            </a:pPr>
            <a:endParaRPr lang="en-US" dirty="0"/>
          </a:p>
        </p:txBody>
      </p:sp>
      <p:pic>
        <p:nvPicPr>
          <p:cNvPr id="2050" name="Picture 2" descr="Image result for dog taking a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982" y="3281993"/>
            <a:ext cx="4526772" cy="301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016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DB4F"/>
        </a:solidFill>
        <a:effectLst/>
      </p:bgPr>
    </p:bg>
    <p:spTree>
      <p:nvGrpSpPr>
        <p:cNvPr id="1" name=""/>
        <p:cNvGrpSpPr/>
        <p:nvPr/>
      </p:nvGrpSpPr>
      <p:grpSpPr>
        <a:xfrm>
          <a:off x="0" y="0"/>
          <a:ext cx="0" cy="0"/>
          <a:chOff x="0" y="0"/>
          <a:chExt cx="0" cy="0"/>
        </a:xfrm>
      </p:grpSpPr>
      <p:pic>
        <p:nvPicPr>
          <p:cNvPr id="1028" name="Picture 4" descr="File:JavaScript-logo.pn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1" y="0"/>
            <a:ext cx="6857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0999" y="160338"/>
            <a:ext cx="11304181" cy="6240462"/>
          </a:xfrm>
        </p:spPr>
        <p:txBody>
          <a:bodyPr>
            <a:normAutofit/>
          </a:bodyPr>
          <a:lstStyle/>
          <a:p>
            <a:pPr marL="57150" indent="0">
              <a:buNone/>
            </a:pPr>
            <a:r>
              <a:rPr lang="en-US" sz="3600" b="1" dirty="0">
                <a:solidFill>
                  <a:srgbClr val="000000"/>
                </a:solidFill>
              </a:rPr>
              <a:t>JavaScript</a:t>
            </a:r>
            <a:r>
              <a:rPr lang="en-US" sz="3600" dirty="0">
                <a:solidFill>
                  <a:srgbClr val="000000"/>
                </a:solidFill>
              </a:rPr>
              <a:t> is the programming language of the </a:t>
            </a:r>
            <a:r>
              <a:rPr lang="en-US" sz="3600" dirty="0" smtClean="0">
                <a:solidFill>
                  <a:srgbClr val="000000"/>
                </a:solidFill>
              </a:rPr>
              <a:t>web.</a:t>
            </a:r>
          </a:p>
          <a:p>
            <a:pPr marL="57150" indent="0">
              <a:buNone/>
            </a:pPr>
            <a:endParaRPr lang="en-US" sz="3600" dirty="0" smtClean="0">
              <a:solidFill>
                <a:srgbClr val="000000"/>
              </a:solidFill>
            </a:endParaRPr>
          </a:p>
          <a:p>
            <a:pPr marL="57150" indent="0">
              <a:buNone/>
            </a:pPr>
            <a:r>
              <a:rPr lang="en-US" sz="3600" dirty="0" smtClean="0">
                <a:solidFill>
                  <a:srgbClr val="000000"/>
                </a:solidFill>
              </a:rPr>
              <a:t>It</a:t>
            </a:r>
            <a:r>
              <a:rPr lang="en-US" sz="3600" dirty="0">
                <a:solidFill>
                  <a:srgbClr val="000000"/>
                </a:solidFill>
              </a:rPr>
              <a:t> </a:t>
            </a:r>
            <a:r>
              <a:rPr lang="en-US" sz="3600" dirty="0" smtClean="0">
                <a:solidFill>
                  <a:srgbClr val="000000"/>
                </a:solidFill>
              </a:rPr>
              <a:t>makes websites</a:t>
            </a:r>
            <a:r>
              <a:rPr lang="en-US" sz="3600" dirty="0">
                <a:solidFill>
                  <a:srgbClr val="000000"/>
                </a:solidFill>
              </a:rPr>
              <a:t> </a:t>
            </a:r>
            <a:r>
              <a:rPr lang="en-US" sz="3600" i="1" dirty="0" smtClean="0">
                <a:solidFill>
                  <a:srgbClr val="000000"/>
                </a:solidFill>
              </a:rPr>
              <a:t>interactive.</a:t>
            </a:r>
          </a:p>
          <a:p>
            <a:pPr marL="57150" indent="0">
              <a:buNone/>
            </a:pPr>
            <a:endParaRPr lang="en-US" sz="3600" dirty="0">
              <a:solidFill>
                <a:srgbClr val="000000"/>
              </a:solidFill>
            </a:endParaRPr>
          </a:p>
          <a:p>
            <a:pPr marL="57150" indent="0">
              <a:buNone/>
            </a:pPr>
            <a:r>
              <a:rPr lang="en-US" sz="3600" dirty="0" smtClean="0">
                <a:solidFill>
                  <a:srgbClr val="000000"/>
                </a:solidFill>
              </a:rPr>
              <a:t>Developers</a:t>
            </a:r>
            <a:r>
              <a:rPr lang="en-US" sz="3600" dirty="0">
                <a:solidFill>
                  <a:srgbClr val="000000"/>
                </a:solidFill>
              </a:rPr>
              <a:t> use JavaScript </a:t>
            </a:r>
            <a:r>
              <a:rPr lang="en-US" sz="3600" dirty="0" smtClean="0">
                <a:solidFill>
                  <a:srgbClr val="000000"/>
                </a:solidFill>
              </a:rPr>
              <a:t>to:</a:t>
            </a:r>
          </a:p>
          <a:p>
            <a:pPr lvl="1">
              <a:buClr>
                <a:srgbClr val="323330"/>
              </a:buClr>
            </a:pPr>
            <a:r>
              <a:rPr lang="en-US" sz="3600" dirty="0" smtClean="0">
                <a:solidFill>
                  <a:srgbClr val="000000"/>
                </a:solidFill>
              </a:rPr>
              <a:t>trigger</a:t>
            </a:r>
            <a:r>
              <a:rPr lang="en-US" sz="3600" dirty="0">
                <a:solidFill>
                  <a:srgbClr val="000000"/>
                </a:solidFill>
              </a:rPr>
              <a:t> </a:t>
            </a:r>
            <a:r>
              <a:rPr lang="en-US" sz="3600" dirty="0" smtClean="0">
                <a:solidFill>
                  <a:srgbClr val="000000"/>
                </a:solidFill>
              </a:rPr>
              <a:t>events</a:t>
            </a:r>
          </a:p>
          <a:p>
            <a:pPr lvl="1">
              <a:buClr>
                <a:srgbClr val="323330"/>
              </a:buClr>
            </a:pPr>
            <a:r>
              <a:rPr lang="en-US" sz="3600" dirty="0" smtClean="0">
                <a:solidFill>
                  <a:srgbClr val="000000"/>
                </a:solidFill>
              </a:rPr>
              <a:t>create</a:t>
            </a:r>
            <a:r>
              <a:rPr lang="en-US" sz="3600" dirty="0">
                <a:solidFill>
                  <a:srgbClr val="000000"/>
                </a:solidFill>
              </a:rPr>
              <a:t> </a:t>
            </a:r>
            <a:r>
              <a:rPr lang="en-US" sz="3600" dirty="0" smtClean="0">
                <a:solidFill>
                  <a:srgbClr val="000000"/>
                </a:solidFill>
              </a:rPr>
              <a:t>animations</a:t>
            </a:r>
          </a:p>
          <a:p>
            <a:pPr lvl="1">
              <a:buClr>
                <a:srgbClr val="323330"/>
              </a:buClr>
            </a:pPr>
            <a:r>
              <a:rPr lang="en-US" sz="3600" dirty="0" smtClean="0">
                <a:solidFill>
                  <a:srgbClr val="000000"/>
                </a:solidFill>
              </a:rPr>
              <a:t>make</a:t>
            </a:r>
            <a:r>
              <a:rPr lang="en-US" sz="3600" dirty="0">
                <a:solidFill>
                  <a:srgbClr val="000000"/>
                </a:solidFill>
              </a:rPr>
              <a:t> </a:t>
            </a:r>
            <a:r>
              <a:rPr lang="en-US" sz="3600" dirty="0" smtClean="0">
                <a:solidFill>
                  <a:srgbClr val="000000"/>
                </a:solidFill>
              </a:rPr>
              <a:t>games</a:t>
            </a:r>
          </a:p>
          <a:p>
            <a:pPr lvl="1">
              <a:buClr>
                <a:srgbClr val="323330"/>
              </a:buClr>
            </a:pPr>
            <a:r>
              <a:rPr lang="en-US" sz="3600" dirty="0" smtClean="0">
                <a:solidFill>
                  <a:srgbClr val="000000"/>
                </a:solidFill>
              </a:rPr>
              <a:t>much</a:t>
            </a:r>
            <a:r>
              <a:rPr lang="en-US" sz="3600" dirty="0">
                <a:solidFill>
                  <a:srgbClr val="000000"/>
                </a:solidFill>
              </a:rPr>
              <a:t> </a:t>
            </a:r>
            <a:r>
              <a:rPr lang="en-US" sz="3600" dirty="0" smtClean="0">
                <a:solidFill>
                  <a:srgbClr val="000000"/>
                </a:solidFill>
              </a:rPr>
              <a:t>more!</a:t>
            </a:r>
            <a:endParaRPr lang="en-US" sz="3600" dirty="0">
              <a:solidFill>
                <a:srgbClr val="000000"/>
              </a:solidFill>
            </a:endParaRPr>
          </a:p>
        </p:txBody>
      </p:sp>
      <p:sp>
        <p:nvSpPr>
          <p:cNvPr id="4" name="AutoShape 2" descr="JavaScript Vector Logo - Download Free SVG Icon | Worldvector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8059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60"/>
          </a:xfrm>
          <a:prstGeom prst="rect">
            <a:avLst/>
          </a:prstGeom>
          <a:blipFill dpi="0" rotWithShape="1">
            <a:blip r:embed="rId3">
              <a:alphaModFix amt="85000"/>
            </a:blip>
            <a:srcRect/>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6000" dirty="0" smtClean="0">
                <a:ln w="19050">
                  <a:solidFill>
                    <a:srgbClr val="FFFFFF"/>
                  </a:solidFill>
                </a:ln>
                <a:solidFill>
                  <a:srgbClr val="56565A"/>
                </a:solidFill>
              </a:rPr>
              <a:t>Variables</a:t>
            </a:r>
            <a:endParaRPr lang="en-US" dirty="0"/>
          </a:p>
        </p:txBody>
      </p:sp>
    </p:spTree>
    <p:extLst>
      <p:ext uri="{BB962C8B-B14F-4D97-AF65-F5344CB8AC3E}">
        <p14:creationId xmlns:p14="http://schemas.microsoft.com/office/powerpoint/2010/main" val="371364161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a:t>
            </a:r>
            <a:endParaRPr lang="en-US" dirty="0"/>
          </a:p>
        </p:txBody>
      </p:sp>
      <p:sp>
        <p:nvSpPr>
          <p:cNvPr id="3" name="Content Placeholder 2"/>
          <p:cNvSpPr>
            <a:spLocks noGrp="1"/>
          </p:cNvSpPr>
          <p:nvPr>
            <p:ph idx="1"/>
          </p:nvPr>
        </p:nvSpPr>
        <p:spPr>
          <a:xfrm>
            <a:off x="381000" y="1143000"/>
            <a:ext cx="6104021" cy="5257800"/>
          </a:xfrm>
        </p:spPr>
        <p:txBody>
          <a:bodyPr/>
          <a:lstStyle/>
          <a:p>
            <a:pPr marL="57150" indent="0">
              <a:buNone/>
            </a:pPr>
            <a:endParaRPr lang="en-US" sz="4400" dirty="0" smtClean="0">
              <a:solidFill>
                <a:srgbClr val="0000FF"/>
              </a:solidFill>
              <a:latin typeface="Consolas" panose="020B0609020204030204" pitchFamily="49" charset="0"/>
            </a:endParaRPr>
          </a:p>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bluePoints</a:t>
            </a:r>
            <a:r>
              <a:rPr lang="en-US" sz="4400" dirty="0">
                <a:solidFill>
                  <a:srgbClr val="000000"/>
                </a:solidFill>
                <a:latin typeface="Consolas" panose="020B0609020204030204" pitchFamily="49" charset="0"/>
              </a:rPr>
              <a:t> = </a:t>
            </a:r>
            <a:r>
              <a:rPr lang="en-US" sz="4400" dirty="0">
                <a:solidFill>
                  <a:srgbClr val="09885A"/>
                </a:solidFill>
                <a:latin typeface="Consolas" panose="020B0609020204030204" pitchFamily="49" charset="0"/>
              </a:rPr>
              <a:t>2</a:t>
            </a:r>
            <a:r>
              <a:rPr lang="en-US" sz="4400" dirty="0">
                <a:solidFill>
                  <a:srgbClr val="000000"/>
                </a:solidFill>
                <a:latin typeface="Consolas" panose="020B0609020204030204" pitchFamily="49" charset="0"/>
              </a:rPr>
              <a:t>;</a:t>
            </a:r>
          </a:p>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redPoints</a:t>
            </a:r>
            <a:r>
              <a:rPr lang="en-US" sz="4400" dirty="0">
                <a:solidFill>
                  <a:srgbClr val="000000"/>
                </a:solidFill>
                <a:latin typeface="Consolas" panose="020B0609020204030204" pitchFamily="49" charset="0"/>
              </a:rPr>
              <a:t> = </a:t>
            </a:r>
            <a:r>
              <a:rPr lang="en-US" sz="4400" dirty="0">
                <a:solidFill>
                  <a:srgbClr val="09885A"/>
                </a:solidFill>
                <a:latin typeface="Consolas" panose="020B0609020204030204" pitchFamily="49" charset="0"/>
              </a:rPr>
              <a:t>5</a:t>
            </a:r>
            <a:r>
              <a:rPr lang="en-US" sz="4400" dirty="0" smtClean="0">
                <a:solidFill>
                  <a:srgbClr val="000000"/>
                </a:solidFill>
                <a:latin typeface="Consolas" panose="020B0609020204030204" pitchFamily="49" charset="0"/>
              </a:rPr>
              <a:t>;</a:t>
            </a:r>
          </a:p>
          <a:p>
            <a:pPr marL="57150" indent="0">
              <a:buNone/>
            </a:pPr>
            <a:endParaRPr lang="en-US" sz="4400" dirty="0" smtClean="0">
              <a:solidFill>
                <a:srgbClr val="000000"/>
              </a:solidFill>
              <a:latin typeface="Consolas" panose="020B0609020204030204" pitchFamily="49" charset="0"/>
            </a:endParaRPr>
          </a:p>
          <a:p>
            <a:pPr marL="57150" indent="0">
              <a:buNone/>
            </a:pPr>
            <a:r>
              <a:rPr lang="en-US" sz="4400" dirty="0" err="1" smtClean="0">
                <a:solidFill>
                  <a:srgbClr val="000000"/>
                </a:solidFill>
                <a:latin typeface="Consolas" panose="020B0609020204030204" pitchFamily="49" charset="0"/>
              </a:rPr>
              <a:t>bluePoints</a:t>
            </a:r>
            <a:r>
              <a:rPr lang="en-US" sz="4400" dirty="0" smtClean="0">
                <a:solidFill>
                  <a:srgbClr val="000000"/>
                </a:solidFill>
                <a:latin typeface="Consolas" panose="020B0609020204030204" pitchFamily="49" charset="0"/>
              </a:rPr>
              <a:t>++;</a:t>
            </a:r>
            <a:endParaRPr lang="en-US" sz="4400" dirty="0">
              <a:solidFill>
                <a:srgbClr val="000000"/>
              </a:solidFill>
              <a:latin typeface="Consolas" panose="020B0609020204030204" pitchFamily="49" charset="0"/>
            </a:endParaRPr>
          </a:p>
        </p:txBody>
      </p:sp>
      <p:pic>
        <p:nvPicPr>
          <p:cNvPr id="2050" name="Picture 2" descr="Image result for gym class flip sc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819" y="2117056"/>
            <a:ext cx="4817181" cy="3309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05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 2</a:t>
            </a:r>
            <a:endParaRPr lang="en-US" dirty="0"/>
          </a:p>
        </p:txBody>
      </p:sp>
      <p:sp>
        <p:nvSpPr>
          <p:cNvPr id="3" name="Content Placeholder 2"/>
          <p:cNvSpPr>
            <a:spLocks noGrp="1"/>
          </p:cNvSpPr>
          <p:nvPr>
            <p:ph idx="1"/>
          </p:nvPr>
        </p:nvSpPr>
        <p:spPr>
          <a:xfrm>
            <a:off x="3392904" y="1659756"/>
            <a:ext cx="8375387" cy="1523471"/>
          </a:xfrm>
        </p:spPr>
        <p:txBody>
          <a:bodyPr/>
          <a:lstStyle/>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yourName</a:t>
            </a:r>
            <a:r>
              <a:rPr lang="en-US" sz="4400" dirty="0">
                <a:solidFill>
                  <a:srgbClr val="000000"/>
                </a:solidFill>
                <a:latin typeface="Consolas" panose="020B0609020204030204" pitchFamily="49" charset="0"/>
              </a:rPr>
              <a:t> = </a:t>
            </a:r>
            <a:r>
              <a:rPr lang="en-US" sz="4400" dirty="0">
                <a:solidFill>
                  <a:srgbClr val="A31515"/>
                </a:solidFill>
                <a:latin typeface="Consolas" panose="020B0609020204030204" pitchFamily="49" charset="0"/>
              </a:rPr>
              <a:t>"Alex</a:t>
            </a:r>
            <a:r>
              <a:rPr lang="en-US" sz="4400" dirty="0" smtClean="0">
                <a:solidFill>
                  <a:srgbClr val="A31515"/>
                </a:solidFill>
                <a:latin typeface="Consolas" panose="020B0609020204030204" pitchFamily="49" charset="0"/>
              </a:rPr>
              <a:t>"</a:t>
            </a:r>
            <a:r>
              <a:rPr lang="en-US" sz="4400" dirty="0" smtClean="0">
                <a:solidFill>
                  <a:srgbClr val="000000"/>
                </a:solidFill>
                <a:latin typeface="Consolas" panose="020B0609020204030204" pitchFamily="49" charset="0"/>
              </a:rPr>
              <a:t>;</a:t>
            </a:r>
            <a:r>
              <a:rPr lang="en-US" sz="4400" dirty="0">
                <a:solidFill>
                  <a:srgbClr val="000000"/>
                </a:solidFill>
                <a:latin typeface="Consolas" panose="020B0609020204030204" pitchFamily="49" charset="0"/>
              </a:rPr>
              <a:t/>
            </a:r>
            <a:br>
              <a:rPr lang="en-US" sz="4400" dirty="0">
                <a:solidFill>
                  <a:srgbClr val="000000"/>
                </a:solidFill>
                <a:latin typeface="Consolas" panose="020B0609020204030204" pitchFamily="49" charset="0"/>
              </a:rPr>
            </a:br>
            <a:r>
              <a:rPr lang="en-US" sz="4400" dirty="0">
                <a:solidFill>
                  <a:srgbClr val="000000"/>
                </a:solidFill>
                <a:latin typeface="Consolas" panose="020B0609020204030204" pitchFamily="49" charset="0"/>
              </a:rPr>
              <a:t>alert(</a:t>
            </a:r>
            <a:r>
              <a:rPr lang="en-US" sz="4400" dirty="0">
                <a:solidFill>
                  <a:srgbClr val="A31515"/>
                </a:solidFill>
                <a:latin typeface="Consolas" panose="020B0609020204030204" pitchFamily="49" charset="0"/>
              </a:rPr>
              <a:t>"Hello "</a:t>
            </a:r>
            <a:r>
              <a:rPr lang="en-US" sz="4400" dirty="0">
                <a:solidFill>
                  <a:srgbClr val="000000"/>
                </a:solidFill>
                <a:latin typeface="Consolas" panose="020B0609020204030204" pitchFamily="49" charset="0"/>
              </a:rPr>
              <a:t> + </a:t>
            </a:r>
            <a:r>
              <a:rPr lang="en-US" sz="4400" dirty="0" err="1">
                <a:solidFill>
                  <a:srgbClr val="000000"/>
                </a:solidFill>
                <a:latin typeface="Consolas" panose="020B0609020204030204" pitchFamily="49" charset="0"/>
              </a:rPr>
              <a:t>yourName</a:t>
            </a:r>
            <a:r>
              <a:rPr lang="en-US" sz="4400" dirty="0">
                <a:solidFill>
                  <a:srgbClr val="000000"/>
                </a:solidFill>
                <a:latin typeface="Consolas" panose="020B0609020204030204" pitchFamily="49" charset="0"/>
              </a:rPr>
              <a:t>);</a:t>
            </a:r>
            <a:endParaRPr lang="en-US" sz="4400" b="0" dirty="0">
              <a:solidFill>
                <a:srgbClr val="000000"/>
              </a:solidFill>
              <a:effectLst/>
              <a:latin typeface="Consolas" panose="020B0609020204030204" pitchFamily="49" charset="0"/>
            </a:endParaRPr>
          </a:p>
        </p:txBody>
      </p:sp>
      <p:pic>
        <p:nvPicPr>
          <p:cNvPr id="3076" name="Picture 4" descr="Image result for waving hell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176513"/>
            <a:ext cx="3939355" cy="43289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20355" y="3745704"/>
            <a:ext cx="7447936" cy="1888209"/>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11500" b="1" dirty="0" smtClean="0">
                <a:ln w="22225">
                  <a:solidFill>
                    <a:schemeClr val="accent5">
                      <a:lumMod val="10000"/>
                    </a:schemeClr>
                  </a:solidFill>
                  <a:prstDash val="solid"/>
                </a:ln>
                <a:solidFill>
                  <a:srgbClr val="FFB71B"/>
                </a:solidFill>
              </a:rPr>
              <a:t>Hello Alex</a:t>
            </a:r>
          </a:p>
        </p:txBody>
      </p:sp>
    </p:spTree>
    <p:extLst>
      <p:ext uri="{BB962C8B-B14F-4D97-AF65-F5344CB8AC3E}">
        <p14:creationId xmlns:p14="http://schemas.microsoft.com/office/powerpoint/2010/main" val="92812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 3</a:t>
            </a:r>
            <a:endParaRPr lang="en-US" dirty="0"/>
          </a:p>
        </p:txBody>
      </p:sp>
      <p:sp>
        <p:nvSpPr>
          <p:cNvPr id="3" name="Content Placeholder 2"/>
          <p:cNvSpPr>
            <a:spLocks noGrp="1"/>
          </p:cNvSpPr>
          <p:nvPr>
            <p:ph idx="1"/>
          </p:nvPr>
        </p:nvSpPr>
        <p:spPr>
          <a:xfrm>
            <a:off x="381000" y="1659756"/>
            <a:ext cx="11387291" cy="1523471"/>
          </a:xfrm>
        </p:spPr>
        <p:txBody>
          <a:bodyPr>
            <a:normAutofit/>
          </a:bodyPr>
          <a:lstStyle/>
          <a:p>
            <a:pPr marL="57150" indent="0">
              <a:buNone/>
            </a:pPr>
            <a:r>
              <a:rPr lang="en-US" sz="4000" dirty="0" err="1">
                <a:solidFill>
                  <a:srgbClr val="0000FF"/>
                </a:solidFill>
                <a:latin typeface="Consolas" panose="020B0609020204030204" pitchFamily="49" charset="0"/>
              </a:rPr>
              <a:t>var</a:t>
            </a:r>
            <a:r>
              <a:rPr lang="en-US" sz="4000" dirty="0">
                <a:solidFill>
                  <a:srgbClr val="000000"/>
                </a:solidFill>
                <a:latin typeface="Consolas" panose="020B0609020204030204" pitchFamily="49" charset="0"/>
              </a:rPr>
              <a:t> </a:t>
            </a:r>
            <a:r>
              <a:rPr lang="en-US" sz="4000" dirty="0" smtClean="0">
                <a:solidFill>
                  <a:srgbClr val="000000"/>
                </a:solidFill>
                <a:latin typeface="Consolas" panose="020B0609020204030204" pitchFamily="49" charset="0"/>
              </a:rPr>
              <a:t>name</a:t>
            </a:r>
            <a:r>
              <a:rPr lang="en-US" sz="4000" dirty="0">
                <a:solidFill>
                  <a:srgbClr val="000000"/>
                </a:solidFill>
                <a:latin typeface="Consolas" panose="020B0609020204030204" pitchFamily="49" charset="0"/>
              </a:rPr>
              <a:t> = prompt(</a:t>
            </a:r>
            <a:r>
              <a:rPr lang="en-US" sz="4000" dirty="0">
                <a:solidFill>
                  <a:srgbClr val="A31515"/>
                </a:solidFill>
                <a:latin typeface="Consolas" panose="020B0609020204030204" pitchFamily="49" charset="0"/>
              </a:rPr>
              <a:t>"</a:t>
            </a:r>
            <a:r>
              <a:rPr lang="en-US" sz="4000" dirty="0" smtClean="0">
                <a:solidFill>
                  <a:srgbClr val="A31515"/>
                </a:solidFill>
                <a:latin typeface="Consolas" panose="020B0609020204030204" pitchFamily="49" charset="0"/>
              </a:rPr>
              <a:t>What's</a:t>
            </a:r>
            <a:r>
              <a:rPr lang="en-US" sz="4000" dirty="0">
                <a:solidFill>
                  <a:srgbClr val="A31515"/>
                </a:solidFill>
                <a:latin typeface="Consolas" panose="020B0609020204030204" pitchFamily="49" charset="0"/>
              </a:rPr>
              <a:t> your name?"</a:t>
            </a:r>
            <a:r>
              <a:rPr lang="en-US" sz="4000" dirty="0">
                <a:solidFill>
                  <a:srgbClr val="000000"/>
                </a:solidFill>
                <a:latin typeface="Consolas" panose="020B0609020204030204" pitchFamily="49" charset="0"/>
              </a:rPr>
              <a:t>);</a:t>
            </a:r>
          </a:p>
          <a:p>
            <a:pPr marL="57150" indent="0">
              <a:buNone/>
            </a:pPr>
            <a:r>
              <a:rPr lang="en-US" sz="4000" dirty="0">
                <a:solidFill>
                  <a:srgbClr val="000000"/>
                </a:solidFill>
                <a:latin typeface="Consolas" panose="020B0609020204030204" pitchFamily="49" charset="0"/>
              </a:rPr>
              <a:t>alert(</a:t>
            </a:r>
            <a:r>
              <a:rPr lang="en-US" sz="4000" dirty="0">
                <a:solidFill>
                  <a:srgbClr val="A31515"/>
                </a:solidFill>
                <a:latin typeface="Consolas" panose="020B0609020204030204" pitchFamily="49" charset="0"/>
              </a:rPr>
              <a:t>"Hello "</a:t>
            </a:r>
            <a:r>
              <a:rPr lang="en-US" sz="4000" dirty="0">
                <a:solidFill>
                  <a:srgbClr val="000000"/>
                </a:solidFill>
                <a:latin typeface="Consolas" panose="020B0609020204030204" pitchFamily="49" charset="0"/>
              </a:rPr>
              <a:t> + </a:t>
            </a:r>
            <a:r>
              <a:rPr lang="en-US" sz="4000" dirty="0" smtClean="0">
                <a:solidFill>
                  <a:srgbClr val="000000"/>
                </a:solidFill>
                <a:latin typeface="Consolas" panose="020B0609020204030204" pitchFamily="49" charset="0"/>
              </a:rPr>
              <a:t>name</a:t>
            </a:r>
            <a:r>
              <a:rPr lang="en-US" sz="4000" dirty="0">
                <a:solidFill>
                  <a:srgbClr val="000000"/>
                </a:solidFill>
                <a:latin typeface="Consolas" panose="020B0609020204030204" pitchFamily="49" charset="0"/>
              </a:rPr>
              <a:t>);</a:t>
            </a:r>
            <a:endParaRPr lang="en-US" sz="4000" b="0" dirty="0">
              <a:solidFill>
                <a:srgbClr val="000000"/>
              </a:solidFill>
              <a:effectLst/>
              <a:latin typeface="Consolas" panose="020B0609020204030204" pitchFamily="49" charset="0"/>
            </a:endParaRPr>
          </a:p>
        </p:txBody>
      </p:sp>
      <p:sp>
        <p:nvSpPr>
          <p:cNvPr id="6" name="TextBox 5"/>
          <p:cNvSpPr txBox="1"/>
          <p:nvPr/>
        </p:nvSpPr>
        <p:spPr>
          <a:xfrm>
            <a:off x="550842" y="3392548"/>
            <a:ext cx="5420299" cy="1292662"/>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6ABF4B"/>
                </a:solidFill>
              </a:rPr>
              <a:t>Hello Tracy</a:t>
            </a:r>
          </a:p>
        </p:txBody>
      </p:sp>
      <p:sp>
        <p:nvSpPr>
          <p:cNvPr id="7" name="TextBox 6"/>
          <p:cNvSpPr txBox="1"/>
          <p:nvPr/>
        </p:nvSpPr>
        <p:spPr>
          <a:xfrm>
            <a:off x="3122362" y="5241546"/>
            <a:ext cx="5697558" cy="1292662"/>
          </a:xfrm>
          <a:prstGeom prst="rect">
            <a:avLst/>
          </a:prstGeom>
          <a:noFill/>
        </p:spPr>
        <p:txBody>
          <a:bodyPr wrap="square" lIns="182880" tIns="146304" rIns="182880" bIns="146304" rtlCol="0">
            <a:spAutoFit/>
            <a:scene3d>
              <a:camera prst="isometricOffAxis2Lef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E95EBE"/>
                </a:solidFill>
              </a:rPr>
              <a:t>Hello Robin</a:t>
            </a:r>
          </a:p>
        </p:txBody>
      </p:sp>
      <p:sp>
        <p:nvSpPr>
          <p:cNvPr id="8" name="TextBox 7"/>
          <p:cNvSpPr txBox="1"/>
          <p:nvPr/>
        </p:nvSpPr>
        <p:spPr>
          <a:xfrm>
            <a:off x="6113442" y="3592934"/>
            <a:ext cx="5697558" cy="1292662"/>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FFFF00"/>
                </a:solidFill>
              </a:rPr>
              <a:t>Hello Jaime</a:t>
            </a:r>
          </a:p>
        </p:txBody>
      </p:sp>
    </p:spTree>
    <p:extLst>
      <p:ext uri="{BB962C8B-B14F-4D97-AF65-F5344CB8AC3E}">
        <p14:creationId xmlns:p14="http://schemas.microsoft.com/office/powerpoint/2010/main" val="2186409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60"/>
          </a:xfrm>
          <a:prstGeom prst="rect">
            <a:avLst/>
          </a:prstGeom>
          <a:blipFill dpi="0" rotWithShape="1">
            <a:blip r:embed="rId3">
              <a:alphaModFix amt="70000"/>
            </a:blip>
            <a:srcRect/>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6000" dirty="0" smtClean="0">
                <a:ln w="19050">
                  <a:solidFill>
                    <a:srgbClr val="FFFFFF"/>
                  </a:solidFill>
                </a:ln>
                <a:solidFill>
                  <a:srgbClr val="56565A"/>
                </a:solidFill>
              </a:rPr>
              <a:t>If Statements</a:t>
            </a:r>
            <a:endParaRPr lang="en-US" dirty="0"/>
          </a:p>
        </p:txBody>
      </p:sp>
    </p:spTree>
    <p:extLst>
      <p:ext uri="{BB962C8B-B14F-4D97-AF65-F5344CB8AC3E}">
        <p14:creationId xmlns:p14="http://schemas.microsoft.com/office/powerpoint/2010/main" val="208407294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Statement Example</a:t>
            </a:r>
            <a:endParaRPr lang="en-US" dirty="0"/>
          </a:p>
        </p:txBody>
      </p:sp>
      <p:sp>
        <p:nvSpPr>
          <p:cNvPr id="3" name="Content Placeholder 2"/>
          <p:cNvSpPr>
            <a:spLocks noGrp="1"/>
          </p:cNvSpPr>
          <p:nvPr>
            <p:ph idx="1"/>
          </p:nvPr>
        </p:nvSpPr>
        <p:spPr/>
        <p:txBody>
          <a:bodyPr>
            <a:normAutofit/>
          </a:bodyPr>
          <a:lstStyle/>
          <a:p>
            <a:pPr marL="57150" indent="0">
              <a:buNone/>
            </a:pPr>
            <a:endParaRPr lang="en-US" sz="4400" dirty="0" smtClean="0">
              <a:solidFill>
                <a:srgbClr val="0000FF"/>
              </a:solidFill>
              <a:latin typeface="Consolas" panose="020B0609020204030204" pitchFamily="49" charset="0"/>
            </a:endParaRPr>
          </a:p>
          <a:p>
            <a:pPr marL="57150" indent="0">
              <a:buNone/>
            </a:pP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weather = </a:t>
            </a:r>
            <a:r>
              <a:rPr lang="en-US" sz="3600" dirty="0" smtClean="0">
                <a:solidFill>
                  <a:srgbClr val="A31515"/>
                </a:solidFill>
                <a:latin typeface="Consolas" panose="020B0609020204030204" pitchFamily="49" charset="0"/>
              </a:rPr>
              <a:t>"Rainy"</a:t>
            </a:r>
            <a:r>
              <a:rPr lang="en-US" sz="3600" dirty="0">
                <a:solidFill>
                  <a:srgbClr val="000000"/>
                </a:solidFill>
                <a:latin typeface="Consolas" panose="020B0609020204030204" pitchFamily="49" charset="0"/>
              </a:rPr>
              <a:t>;</a:t>
            </a:r>
          </a:p>
          <a:p>
            <a:pPr marL="57150" indent="0">
              <a:buNone/>
            </a:pPr>
            <a:r>
              <a:rPr lang="en-US" sz="3600" dirty="0">
                <a:solidFill>
                  <a:srgbClr val="000000"/>
                </a:solidFill>
                <a:latin typeface="Consolas" panose="020B0609020204030204" pitchFamily="49" charset="0"/>
              </a:rPr>
              <a:t/>
            </a:r>
            <a:br>
              <a:rPr lang="en-US" sz="3600" dirty="0">
                <a:solidFill>
                  <a:srgbClr val="000000"/>
                </a:solidFill>
                <a:latin typeface="Consolas" panose="020B0609020204030204" pitchFamily="49" charset="0"/>
              </a:rPr>
            </a:br>
            <a:r>
              <a:rPr lang="en-US" sz="3600" dirty="0">
                <a:solidFill>
                  <a:srgbClr val="0000FF"/>
                </a:solidFill>
                <a:latin typeface="Consolas" panose="020B0609020204030204" pitchFamily="49" charset="0"/>
              </a:rPr>
              <a:t>if</a:t>
            </a:r>
            <a:r>
              <a:rPr lang="en-US" sz="3600" dirty="0">
                <a:solidFill>
                  <a:srgbClr val="000000"/>
                </a:solidFill>
                <a:latin typeface="Consolas" panose="020B0609020204030204" pitchFamily="49" charset="0"/>
              </a:rPr>
              <a:t> (weather == </a:t>
            </a:r>
            <a:r>
              <a:rPr lang="en-US" sz="3600" dirty="0">
                <a:solidFill>
                  <a:srgbClr val="A31515"/>
                </a:solidFill>
                <a:latin typeface="Consolas" panose="020B0609020204030204" pitchFamily="49" charset="0"/>
              </a:rPr>
              <a:t>"Rainy"</a:t>
            </a:r>
            <a:r>
              <a:rPr lang="en-US" sz="3600" dirty="0">
                <a:solidFill>
                  <a:srgbClr val="000000"/>
                </a:solidFill>
                <a:latin typeface="Consolas" panose="020B0609020204030204" pitchFamily="49" charset="0"/>
              </a:rPr>
              <a:t>) {</a:t>
            </a:r>
          </a:p>
          <a:p>
            <a:pPr marL="57150" indent="0">
              <a:buNone/>
            </a:pPr>
            <a:r>
              <a:rPr lang="en-US" sz="3600" dirty="0" smtClean="0">
                <a:solidFill>
                  <a:srgbClr val="000000"/>
                </a:solidFill>
                <a:latin typeface="Consolas" panose="020B0609020204030204" pitchFamily="49" charset="0"/>
              </a:rPr>
              <a:t>    alert(</a:t>
            </a:r>
            <a:r>
              <a:rPr lang="en-US" sz="3600" dirty="0" smtClean="0">
                <a:solidFill>
                  <a:srgbClr val="A31515"/>
                </a:solidFill>
                <a:latin typeface="Consolas" panose="020B0609020204030204" pitchFamily="49" charset="0"/>
              </a:rPr>
              <a:t>"Stay inside!"</a:t>
            </a:r>
            <a:r>
              <a:rPr lang="en-US" sz="3600" dirty="0" smtClean="0">
                <a:solidFill>
                  <a:srgbClr val="000000"/>
                </a:solidFill>
                <a:latin typeface="Consolas" panose="020B0609020204030204" pitchFamily="49" charset="0"/>
              </a:rPr>
              <a:t>);</a:t>
            </a:r>
          </a:p>
          <a:p>
            <a:pPr marL="57150" indent="0">
              <a:buNone/>
            </a:pPr>
            <a:r>
              <a:rPr lang="en-US" sz="3600" dirty="0" smtClean="0">
                <a:solidFill>
                  <a:srgbClr val="000000"/>
                </a:solidFill>
                <a:latin typeface="Consolas" panose="020B0609020204030204" pitchFamily="49" charset="0"/>
              </a:rPr>
              <a:t>}</a:t>
            </a:r>
            <a:endParaRPr lang="en-US" sz="3600" dirty="0">
              <a:solidFill>
                <a:srgbClr val="000000"/>
              </a:solidFill>
              <a:latin typeface="Consolas" panose="020B0609020204030204" pitchFamily="49" charset="0"/>
            </a:endParaRPr>
          </a:p>
          <a:p>
            <a:pPr marL="57150" indent="0">
              <a:buNone/>
            </a:pPr>
            <a:endParaRPr lang="en-US" dirty="0"/>
          </a:p>
        </p:txBody>
      </p:sp>
      <p:sp>
        <p:nvSpPr>
          <p:cNvPr id="4" name="Rectangle 3"/>
          <p:cNvSpPr/>
          <p:nvPr/>
        </p:nvSpPr>
        <p:spPr bwMode="auto">
          <a:xfrm>
            <a:off x="3767328" y="1870822"/>
            <a:ext cx="2390660" cy="638979"/>
          </a:xfrm>
          <a:prstGeom prst="rect">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solidFill>
                  <a:srgbClr val="A31515"/>
                </a:solidFill>
                <a:latin typeface="Consolas" panose="020B0609020204030204" pitchFamily="49" charset="0"/>
              </a:rPr>
              <a:t>"Sunny"</a:t>
            </a:r>
            <a:r>
              <a:rPr lang="en-US" sz="3600" dirty="0">
                <a:solidFill>
                  <a:srgbClr val="000000"/>
                </a:solidFill>
                <a:latin typeface="Consolas" panose="020B0609020204030204" pitchFamily="49" charset="0"/>
              </a:rPr>
              <a:t>;</a:t>
            </a:r>
          </a:p>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y</a:t>
            </a:r>
            <a:r>
              <a:rPr lang="en-US" sz="2400" dirty="0" smtClean="0">
                <a:gradFill>
                  <a:gsLst>
                    <a:gs pos="0">
                      <a:srgbClr val="FFFFFF"/>
                    </a:gs>
                    <a:gs pos="100000">
                      <a:srgbClr val="FFFFFF"/>
                    </a:gs>
                  </a:gsLst>
                  <a:lin ang="5400000" scaled="0"/>
                </a:gradFill>
                <a:ea typeface="Segoe UI" pitchFamily="34" charset="0"/>
                <a:cs typeface="Segoe UI" pitchFamily="34" charset="0"/>
              </a:rPr>
              <a:t>”</a:t>
            </a:r>
          </a:p>
        </p:txBody>
      </p:sp>
      <p:pic>
        <p:nvPicPr>
          <p:cNvPr id="1026" name="Picture 2" descr="Image result for rain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4449" y="1870822"/>
            <a:ext cx="2847975" cy="2828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un clip 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8952" y="1444921"/>
            <a:ext cx="3258967" cy="325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983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xit" presetSubtype="0" fill="hold" nodeType="withEffect">
                                  <p:stCondLst>
                                    <p:cond delay="0"/>
                                  </p:stCondLst>
                                  <p:childTnLst>
                                    <p:animEffect transition="out" filter="fade">
                                      <p:cBhvr>
                                        <p:cTn id="9" dur="1000"/>
                                        <p:tgtEl>
                                          <p:spTgt spid="1026"/>
                                        </p:tgtEl>
                                      </p:cBhvr>
                                    </p:animEffect>
                                    <p:set>
                                      <p:cBhvr>
                                        <p:cTn id="10" dur="1" fill="hold">
                                          <p:stCondLst>
                                            <p:cond delay="999"/>
                                          </p:stCondLst>
                                        </p:cTn>
                                        <p:tgtEl>
                                          <p:spTgt spid="102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75844" y="274320"/>
            <a:ext cx="11640312" cy="6309359"/>
          </a:xfrm>
          <a:prstGeom prst="rect">
            <a:avLst/>
          </a:prstGeom>
          <a:blipFill>
            <a:blip r:embed="rId3">
              <a:alphaModFix amt="85000"/>
            </a:blip>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rmAutofit/>
          </a:bodyPr>
          <a:lstStyle/>
          <a:p>
            <a:r>
              <a:rPr lang="en-US" sz="6000" dirty="0" smtClean="0">
                <a:ln w="19050">
                  <a:solidFill>
                    <a:schemeClr val="accent6"/>
                  </a:solidFill>
                </a:ln>
                <a:solidFill>
                  <a:schemeClr val="tx2"/>
                </a:solidFill>
              </a:rPr>
              <a:t>Functions</a:t>
            </a:r>
            <a:endParaRPr lang="en-US" sz="6000" dirty="0">
              <a:ln w="19050">
                <a:solidFill>
                  <a:schemeClr val="accent6"/>
                </a:solidFill>
              </a:ln>
              <a:solidFill>
                <a:schemeClr val="tx2"/>
              </a:solidFill>
            </a:endParaRPr>
          </a:p>
        </p:txBody>
      </p:sp>
    </p:spTree>
    <p:extLst>
      <p:ext uri="{BB962C8B-B14F-4D97-AF65-F5344CB8AC3E}">
        <p14:creationId xmlns:p14="http://schemas.microsoft.com/office/powerpoint/2010/main" val="253049270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Hyland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extLst>
    <a:ext uri="{05A4C25C-085E-4340-85A3-A5531E510DB2}">
      <thm15:themeFamily xmlns:thm15="http://schemas.microsoft.com/office/thememl/2012/main" name="Hyland2019" id="{C1F35671-DEF9-4A51-94F2-7072F51141B2}" vid="{C5D83054-4678-4CBD-AD91-2D1174AD72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Hyland2019</Template>
  <TotalTime>6143</TotalTime>
  <Words>807</Words>
  <Application>Microsoft Office PowerPoint</Application>
  <PresentationFormat>Widescreen</PresentationFormat>
  <Paragraphs>96</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Calibri</vt:lpstr>
      <vt:lpstr>Consolas</vt:lpstr>
      <vt:lpstr>Segoe UI</vt:lpstr>
      <vt:lpstr>Wingdings</vt:lpstr>
      <vt:lpstr>Hyland2019</vt:lpstr>
      <vt:lpstr>JavaScript Concepts</vt:lpstr>
      <vt:lpstr>PowerPoint Presentation</vt:lpstr>
      <vt:lpstr>Variables</vt:lpstr>
      <vt:lpstr>Variables Example</vt:lpstr>
      <vt:lpstr>Variables Example 2</vt:lpstr>
      <vt:lpstr>Variables Example 3</vt:lpstr>
      <vt:lpstr>If Statements</vt:lpstr>
      <vt:lpstr>If Statement Example</vt:lpstr>
      <vt:lpstr>Functions</vt:lpstr>
      <vt:lpstr>Buttons call functions</vt:lpstr>
      <vt:lpstr>Developers Define Functions</vt:lpstr>
    </vt:vector>
  </TitlesOfParts>
  <Company>Hyland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Concepts</dc:title>
  <dc:creator>Joseph Maxwell</dc:creator>
  <cp:lastModifiedBy>Joseph Maxwell</cp:lastModifiedBy>
  <cp:revision>42</cp:revision>
  <dcterms:created xsi:type="dcterms:W3CDTF">2019-09-13T13:44:50Z</dcterms:created>
  <dcterms:modified xsi:type="dcterms:W3CDTF">2020-05-28T13:45:10Z</dcterms:modified>
</cp:coreProperties>
</file>